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7" r:id="rId4"/>
    <p:sldId id="258" r:id="rId5"/>
    <p:sldId id="259" r:id="rId6"/>
    <p:sldId id="270" r:id="rId7"/>
    <p:sldId id="272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3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87E"/>
    <a:srgbClr val="F3B137"/>
    <a:srgbClr val="67C19B"/>
    <a:srgbClr val="17AE97"/>
    <a:srgbClr val="95A7B5"/>
    <a:srgbClr val="CE503A"/>
    <a:srgbClr val="F8AE3C"/>
    <a:srgbClr val="AAC372"/>
    <a:srgbClr val="16A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0" autoAdjust="0"/>
    <p:restoredTop sz="69042" autoAdjust="0"/>
  </p:normalViewPr>
  <p:slideViewPr>
    <p:cSldViewPr snapToGrid="0">
      <p:cViewPr varScale="1">
        <p:scale>
          <a:sx n="60" d="100"/>
          <a:sy n="60" d="100"/>
        </p:scale>
        <p:origin x="165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D748A-2A0E-4698-8CEF-7FAE770F385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hu-HU"/>
        </a:p>
      </dgm:t>
    </dgm:pt>
    <dgm:pt modelId="{1C443455-2184-4F19-AEA8-1A9C0CBD9F61}">
      <dgm:prSet phldrT="[Szöveg]"/>
      <dgm:spPr/>
      <dgm:t>
        <a:bodyPr/>
        <a:lstStyle/>
        <a:p>
          <a:pPr>
            <a:buFont typeface="+mj-lt"/>
            <a:buAutoNum type="arabicPeriod"/>
          </a:pPr>
          <a:r>
            <a:rPr lang="hu-HU" dirty="0"/>
            <a:t>komponensteszt</a:t>
          </a:r>
        </a:p>
      </dgm:t>
    </dgm:pt>
    <dgm:pt modelId="{14C135C1-FBAF-490C-840C-3163360739DA}" type="parTrans" cxnId="{E40B5B94-289B-4A30-B725-1D518499AE92}">
      <dgm:prSet/>
      <dgm:spPr/>
      <dgm:t>
        <a:bodyPr/>
        <a:lstStyle/>
        <a:p>
          <a:endParaRPr lang="hu-HU"/>
        </a:p>
      </dgm:t>
    </dgm:pt>
    <dgm:pt modelId="{35A9FA9F-0544-4BEB-B049-8F029B789EB0}" type="sibTrans" cxnId="{E40B5B94-289B-4A30-B725-1D518499AE92}">
      <dgm:prSet/>
      <dgm:spPr/>
      <dgm:t>
        <a:bodyPr/>
        <a:lstStyle/>
        <a:p>
          <a:endParaRPr lang="hu-HU"/>
        </a:p>
      </dgm:t>
    </dgm:pt>
    <dgm:pt modelId="{65D84668-CE07-46FA-8155-8572AFFB9001}">
      <dgm:prSet phldrT="[Szöveg]"/>
      <dgm:spPr/>
      <dgm:t>
        <a:bodyPr/>
        <a:lstStyle/>
        <a:p>
          <a:pPr>
            <a:buFont typeface="+mj-lt"/>
            <a:buAutoNum type="arabicPeriod"/>
          </a:pPr>
          <a:r>
            <a:rPr lang="hu-HU" dirty="0"/>
            <a:t>integrációs teszt</a:t>
          </a:r>
        </a:p>
      </dgm:t>
    </dgm:pt>
    <dgm:pt modelId="{C7C8A2A0-FBD7-4A4F-8208-708E5D358D56}" type="parTrans" cxnId="{91CD4FAA-3168-46E5-B1B7-EBA434D1D0EE}">
      <dgm:prSet/>
      <dgm:spPr/>
      <dgm:t>
        <a:bodyPr/>
        <a:lstStyle/>
        <a:p>
          <a:endParaRPr lang="hu-HU"/>
        </a:p>
      </dgm:t>
    </dgm:pt>
    <dgm:pt modelId="{7F3060BA-E597-44E9-8E5B-8FF4EDB5D6FE}" type="sibTrans" cxnId="{91CD4FAA-3168-46E5-B1B7-EBA434D1D0EE}">
      <dgm:prSet/>
      <dgm:spPr/>
      <dgm:t>
        <a:bodyPr/>
        <a:lstStyle/>
        <a:p>
          <a:endParaRPr lang="hu-HU"/>
        </a:p>
      </dgm:t>
    </dgm:pt>
    <dgm:pt modelId="{90167923-A094-4408-9DBE-810FE9982AAB}">
      <dgm:prSet phldrT="[Szöveg]"/>
      <dgm:spPr/>
      <dgm:t>
        <a:bodyPr/>
        <a:lstStyle/>
        <a:p>
          <a:r>
            <a:rPr lang="hu-HU" dirty="0"/>
            <a:t>rendszerteszt</a:t>
          </a:r>
        </a:p>
      </dgm:t>
    </dgm:pt>
    <dgm:pt modelId="{B043BAA4-6DEE-4D33-9B89-59E67D4054D9}" type="parTrans" cxnId="{ADB0CA12-2BEB-4F19-9340-B8460718AD47}">
      <dgm:prSet/>
      <dgm:spPr/>
      <dgm:t>
        <a:bodyPr/>
        <a:lstStyle/>
        <a:p>
          <a:endParaRPr lang="hu-HU"/>
        </a:p>
      </dgm:t>
    </dgm:pt>
    <dgm:pt modelId="{9517C8DF-E4FC-4BBC-9D3F-3978362F845D}" type="sibTrans" cxnId="{ADB0CA12-2BEB-4F19-9340-B8460718AD47}">
      <dgm:prSet/>
      <dgm:spPr/>
      <dgm:t>
        <a:bodyPr/>
        <a:lstStyle/>
        <a:p>
          <a:endParaRPr lang="hu-HU"/>
        </a:p>
      </dgm:t>
    </dgm:pt>
    <dgm:pt modelId="{F321ADCF-E3E3-49FE-9350-3B88DDD6D897}">
      <dgm:prSet/>
      <dgm:spPr/>
      <dgm:t>
        <a:bodyPr/>
        <a:lstStyle/>
        <a:p>
          <a:r>
            <a:rPr lang="hu-HU"/>
            <a:t>átvételi teszt</a:t>
          </a:r>
          <a:endParaRPr lang="hu-HU" dirty="0"/>
        </a:p>
      </dgm:t>
    </dgm:pt>
    <dgm:pt modelId="{940E37AD-2C42-40A0-B4D2-0E68B112BB39}" type="parTrans" cxnId="{6A822E64-FF88-45A3-A43A-579328B64F76}">
      <dgm:prSet/>
      <dgm:spPr/>
      <dgm:t>
        <a:bodyPr/>
        <a:lstStyle/>
        <a:p>
          <a:endParaRPr lang="hu-HU"/>
        </a:p>
      </dgm:t>
    </dgm:pt>
    <dgm:pt modelId="{0D3C3706-32E0-48C5-9999-7A99D3F23114}" type="sibTrans" cxnId="{6A822E64-FF88-45A3-A43A-579328B64F76}">
      <dgm:prSet/>
      <dgm:spPr/>
      <dgm:t>
        <a:bodyPr/>
        <a:lstStyle/>
        <a:p>
          <a:endParaRPr lang="hu-HU"/>
        </a:p>
      </dgm:t>
    </dgm:pt>
    <dgm:pt modelId="{3ED8F60B-5152-43F6-AC0A-2E4F9F7E5873}" type="pres">
      <dgm:prSet presAssocID="{A02D748A-2A0E-4698-8CEF-7FAE770F385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402EAE10-F656-4A55-9130-20D4CCB0D1FA}" type="pres">
      <dgm:prSet presAssocID="{A02D748A-2A0E-4698-8CEF-7FAE770F385D}" presName="dummyMaxCanvas" presStyleCnt="0">
        <dgm:presLayoutVars/>
      </dgm:prSet>
      <dgm:spPr/>
    </dgm:pt>
    <dgm:pt modelId="{5806DBC6-692B-4415-A951-64F92E194D3F}" type="pres">
      <dgm:prSet presAssocID="{A02D748A-2A0E-4698-8CEF-7FAE770F385D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86A10E5-EACC-469D-9FBA-75D48677BA7C}" type="pres">
      <dgm:prSet presAssocID="{A02D748A-2A0E-4698-8CEF-7FAE770F385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537E27C-B633-4083-A3B3-02234811C7AE}" type="pres">
      <dgm:prSet presAssocID="{A02D748A-2A0E-4698-8CEF-7FAE770F385D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1E7FFF4-FBDE-4D37-A38A-4B7CB6217C64}" type="pres">
      <dgm:prSet presAssocID="{A02D748A-2A0E-4698-8CEF-7FAE770F385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E8A3B4B-1352-43A7-A0D1-F184F6D6D857}" type="pres">
      <dgm:prSet presAssocID="{A02D748A-2A0E-4698-8CEF-7FAE770F385D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AC9A4B4-30F6-4609-B3F0-046C0C091323}" type="pres">
      <dgm:prSet presAssocID="{A02D748A-2A0E-4698-8CEF-7FAE770F385D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8E4528D-C31F-4213-9FC9-8145D2968FA8}" type="pres">
      <dgm:prSet presAssocID="{A02D748A-2A0E-4698-8CEF-7FAE770F385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308B9D9-FB85-48E6-8100-17204565D6D6}" type="pres">
      <dgm:prSet presAssocID="{A02D748A-2A0E-4698-8CEF-7FAE770F385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0B990F2-E7C9-42C4-BCA1-CCA87921A046}" type="pres">
      <dgm:prSet presAssocID="{A02D748A-2A0E-4698-8CEF-7FAE770F385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1E29BFA-27BE-4609-AD8B-47C4D46993A0}" type="pres">
      <dgm:prSet presAssocID="{A02D748A-2A0E-4698-8CEF-7FAE770F385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4439CA6-76EB-4DC9-8B6D-925BE6060DC7}" type="pres">
      <dgm:prSet presAssocID="{A02D748A-2A0E-4698-8CEF-7FAE770F385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4503E1B-6580-4080-B405-73FE5E61EE6C}" type="presOf" srcId="{A02D748A-2A0E-4698-8CEF-7FAE770F385D}" destId="{3ED8F60B-5152-43F6-AC0A-2E4F9F7E5873}" srcOrd="0" destOrd="0" presId="urn:microsoft.com/office/officeart/2005/8/layout/vProcess5"/>
    <dgm:cxn modelId="{AC5520E6-A760-4103-A396-04ABFC09D57A}" type="presOf" srcId="{1C443455-2184-4F19-AEA8-1A9C0CBD9F61}" destId="{9308B9D9-FB85-48E6-8100-17204565D6D6}" srcOrd="1" destOrd="0" presId="urn:microsoft.com/office/officeart/2005/8/layout/vProcess5"/>
    <dgm:cxn modelId="{A1A4C297-FACB-4BE3-BA62-4FD17BBBC76B}" type="presOf" srcId="{7F3060BA-E597-44E9-8E5B-8FF4EDB5D6FE}" destId="{BAC9A4B4-30F6-4609-B3F0-046C0C091323}" srcOrd="0" destOrd="0" presId="urn:microsoft.com/office/officeart/2005/8/layout/vProcess5"/>
    <dgm:cxn modelId="{E9C29C99-E302-4839-9866-319E3BC07228}" type="presOf" srcId="{35A9FA9F-0544-4BEB-B049-8F029B789EB0}" destId="{3E8A3B4B-1352-43A7-A0D1-F184F6D6D857}" srcOrd="0" destOrd="0" presId="urn:microsoft.com/office/officeart/2005/8/layout/vProcess5"/>
    <dgm:cxn modelId="{E40B5B94-289B-4A30-B725-1D518499AE92}" srcId="{A02D748A-2A0E-4698-8CEF-7FAE770F385D}" destId="{1C443455-2184-4F19-AEA8-1A9C0CBD9F61}" srcOrd="0" destOrd="0" parTransId="{14C135C1-FBAF-490C-840C-3163360739DA}" sibTransId="{35A9FA9F-0544-4BEB-B049-8F029B789EB0}"/>
    <dgm:cxn modelId="{EFB7830E-AD93-4ADC-8AD4-F35864AEBBA3}" type="presOf" srcId="{9517C8DF-E4FC-4BBC-9D3F-3978362F845D}" destId="{B8E4528D-C31F-4213-9FC9-8145D2968FA8}" srcOrd="0" destOrd="0" presId="urn:microsoft.com/office/officeart/2005/8/layout/vProcess5"/>
    <dgm:cxn modelId="{E404DB86-35DD-4441-9701-92FB7E5F8311}" type="presOf" srcId="{90167923-A094-4408-9DBE-810FE9982AAB}" destId="{B537E27C-B633-4083-A3B3-02234811C7AE}" srcOrd="0" destOrd="0" presId="urn:microsoft.com/office/officeart/2005/8/layout/vProcess5"/>
    <dgm:cxn modelId="{ADB0CA12-2BEB-4F19-9340-B8460718AD47}" srcId="{A02D748A-2A0E-4698-8CEF-7FAE770F385D}" destId="{90167923-A094-4408-9DBE-810FE9982AAB}" srcOrd="2" destOrd="0" parTransId="{B043BAA4-6DEE-4D33-9B89-59E67D4054D9}" sibTransId="{9517C8DF-E4FC-4BBC-9D3F-3978362F845D}"/>
    <dgm:cxn modelId="{EB7E845E-B760-4641-9903-B2B704C29C8F}" type="presOf" srcId="{F321ADCF-E3E3-49FE-9350-3B88DDD6D897}" destId="{F1E7FFF4-FBDE-4D37-A38A-4B7CB6217C64}" srcOrd="0" destOrd="0" presId="urn:microsoft.com/office/officeart/2005/8/layout/vProcess5"/>
    <dgm:cxn modelId="{91CD4FAA-3168-46E5-B1B7-EBA434D1D0EE}" srcId="{A02D748A-2A0E-4698-8CEF-7FAE770F385D}" destId="{65D84668-CE07-46FA-8155-8572AFFB9001}" srcOrd="1" destOrd="0" parTransId="{C7C8A2A0-FBD7-4A4F-8208-708E5D358D56}" sibTransId="{7F3060BA-E597-44E9-8E5B-8FF4EDB5D6FE}"/>
    <dgm:cxn modelId="{EDD366EB-0BED-45D6-A26F-EB3B8BD74106}" type="presOf" srcId="{65D84668-CE07-46FA-8155-8572AFFB9001}" destId="{386A10E5-EACC-469D-9FBA-75D48677BA7C}" srcOrd="0" destOrd="0" presId="urn:microsoft.com/office/officeart/2005/8/layout/vProcess5"/>
    <dgm:cxn modelId="{6A822E64-FF88-45A3-A43A-579328B64F76}" srcId="{A02D748A-2A0E-4698-8CEF-7FAE770F385D}" destId="{F321ADCF-E3E3-49FE-9350-3B88DDD6D897}" srcOrd="3" destOrd="0" parTransId="{940E37AD-2C42-40A0-B4D2-0E68B112BB39}" sibTransId="{0D3C3706-32E0-48C5-9999-7A99D3F23114}"/>
    <dgm:cxn modelId="{95D8F456-6B65-4407-94D4-B56320861392}" type="presOf" srcId="{90167923-A094-4408-9DBE-810FE9982AAB}" destId="{51E29BFA-27BE-4609-AD8B-47C4D46993A0}" srcOrd="1" destOrd="0" presId="urn:microsoft.com/office/officeart/2005/8/layout/vProcess5"/>
    <dgm:cxn modelId="{CA8CEFD0-7868-4DDE-9EF6-E9799FED6BAA}" type="presOf" srcId="{F321ADCF-E3E3-49FE-9350-3B88DDD6D897}" destId="{D4439CA6-76EB-4DC9-8B6D-925BE6060DC7}" srcOrd="1" destOrd="0" presId="urn:microsoft.com/office/officeart/2005/8/layout/vProcess5"/>
    <dgm:cxn modelId="{92257FA3-AE8F-4C66-95B3-7B1D215E3C2A}" type="presOf" srcId="{65D84668-CE07-46FA-8155-8572AFFB9001}" destId="{B0B990F2-E7C9-42C4-BCA1-CCA87921A046}" srcOrd="1" destOrd="0" presId="urn:microsoft.com/office/officeart/2005/8/layout/vProcess5"/>
    <dgm:cxn modelId="{82C20336-0A4F-4B19-946F-6D6624D1A48D}" type="presOf" srcId="{1C443455-2184-4F19-AEA8-1A9C0CBD9F61}" destId="{5806DBC6-692B-4415-A951-64F92E194D3F}" srcOrd="0" destOrd="0" presId="urn:microsoft.com/office/officeart/2005/8/layout/vProcess5"/>
    <dgm:cxn modelId="{3FEFE47D-4099-4A2A-AFAE-0F3539924B31}" type="presParOf" srcId="{3ED8F60B-5152-43F6-AC0A-2E4F9F7E5873}" destId="{402EAE10-F656-4A55-9130-20D4CCB0D1FA}" srcOrd="0" destOrd="0" presId="urn:microsoft.com/office/officeart/2005/8/layout/vProcess5"/>
    <dgm:cxn modelId="{86D78020-5FD8-481D-939F-72C586CA1096}" type="presParOf" srcId="{3ED8F60B-5152-43F6-AC0A-2E4F9F7E5873}" destId="{5806DBC6-692B-4415-A951-64F92E194D3F}" srcOrd="1" destOrd="0" presId="urn:microsoft.com/office/officeart/2005/8/layout/vProcess5"/>
    <dgm:cxn modelId="{D4CCA7DB-69EA-4D21-A07E-49638C5EC766}" type="presParOf" srcId="{3ED8F60B-5152-43F6-AC0A-2E4F9F7E5873}" destId="{386A10E5-EACC-469D-9FBA-75D48677BA7C}" srcOrd="2" destOrd="0" presId="urn:microsoft.com/office/officeart/2005/8/layout/vProcess5"/>
    <dgm:cxn modelId="{2537DDCD-B1D5-4158-84DE-2F5DE2C7FF2B}" type="presParOf" srcId="{3ED8F60B-5152-43F6-AC0A-2E4F9F7E5873}" destId="{B537E27C-B633-4083-A3B3-02234811C7AE}" srcOrd="3" destOrd="0" presId="urn:microsoft.com/office/officeart/2005/8/layout/vProcess5"/>
    <dgm:cxn modelId="{9CEFBCEF-2D6F-4E0A-B0A6-7438EF445DFF}" type="presParOf" srcId="{3ED8F60B-5152-43F6-AC0A-2E4F9F7E5873}" destId="{F1E7FFF4-FBDE-4D37-A38A-4B7CB6217C64}" srcOrd="4" destOrd="0" presId="urn:microsoft.com/office/officeart/2005/8/layout/vProcess5"/>
    <dgm:cxn modelId="{D018756F-BF5E-4E37-A2D6-38FD24DCFBDB}" type="presParOf" srcId="{3ED8F60B-5152-43F6-AC0A-2E4F9F7E5873}" destId="{3E8A3B4B-1352-43A7-A0D1-F184F6D6D857}" srcOrd="5" destOrd="0" presId="urn:microsoft.com/office/officeart/2005/8/layout/vProcess5"/>
    <dgm:cxn modelId="{6FC9F795-FC25-40F2-8501-2B0988E91668}" type="presParOf" srcId="{3ED8F60B-5152-43F6-AC0A-2E4F9F7E5873}" destId="{BAC9A4B4-30F6-4609-B3F0-046C0C091323}" srcOrd="6" destOrd="0" presId="urn:microsoft.com/office/officeart/2005/8/layout/vProcess5"/>
    <dgm:cxn modelId="{CAA0165F-94A7-41E7-9849-C77F506F8303}" type="presParOf" srcId="{3ED8F60B-5152-43F6-AC0A-2E4F9F7E5873}" destId="{B8E4528D-C31F-4213-9FC9-8145D2968FA8}" srcOrd="7" destOrd="0" presId="urn:microsoft.com/office/officeart/2005/8/layout/vProcess5"/>
    <dgm:cxn modelId="{D7C1D47C-2672-440A-AB29-6950DFF63319}" type="presParOf" srcId="{3ED8F60B-5152-43F6-AC0A-2E4F9F7E5873}" destId="{9308B9D9-FB85-48E6-8100-17204565D6D6}" srcOrd="8" destOrd="0" presId="urn:microsoft.com/office/officeart/2005/8/layout/vProcess5"/>
    <dgm:cxn modelId="{96166451-56AF-4422-86FF-9AD0549411B9}" type="presParOf" srcId="{3ED8F60B-5152-43F6-AC0A-2E4F9F7E5873}" destId="{B0B990F2-E7C9-42C4-BCA1-CCA87921A046}" srcOrd="9" destOrd="0" presId="urn:microsoft.com/office/officeart/2005/8/layout/vProcess5"/>
    <dgm:cxn modelId="{D097678D-82C4-403F-AE41-EF839BE47F8A}" type="presParOf" srcId="{3ED8F60B-5152-43F6-AC0A-2E4F9F7E5873}" destId="{51E29BFA-27BE-4609-AD8B-47C4D46993A0}" srcOrd="10" destOrd="0" presId="urn:microsoft.com/office/officeart/2005/8/layout/vProcess5"/>
    <dgm:cxn modelId="{CAE065D2-A7B4-4431-BF02-347904BF7EBB}" type="presParOf" srcId="{3ED8F60B-5152-43F6-AC0A-2E4F9F7E5873}" destId="{D4439CA6-76EB-4DC9-8B6D-925BE6060DC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6DBC6-692B-4415-A951-64F92E194D3F}">
      <dsp:nvSpPr>
        <dsp:cNvPr id="0" name=""/>
        <dsp:cNvSpPr/>
      </dsp:nvSpPr>
      <dsp:spPr>
        <a:xfrm>
          <a:off x="0" y="0"/>
          <a:ext cx="5082834" cy="9200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hu-HU" sz="3900" kern="1200" dirty="0"/>
            <a:t>komponensteszt</a:t>
          </a:r>
        </a:p>
      </dsp:txBody>
      <dsp:txXfrm>
        <a:off x="26947" y="26947"/>
        <a:ext cx="4012310" cy="866133"/>
      </dsp:txXfrm>
    </dsp:sp>
    <dsp:sp modelId="{386A10E5-EACC-469D-9FBA-75D48677BA7C}">
      <dsp:nvSpPr>
        <dsp:cNvPr id="0" name=""/>
        <dsp:cNvSpPr/>
      </dsp:nvSpPr>
      <dsp:spPr>
        <a:xfrm>
          <a:off x="425687" y="1087304"/>
          <a:ext cx="5082834" cy="920027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hu-HU" sz="3900" kern="1200" dirty="0"/>
            <a:t>integrációs teszt</a:t>
          </a:r>
        </a:p>
      </dsp:txBody>
      <dsp:txXfrm>
        <a:off x="452634" y="1114251"/>
        <a:ext cx="4005235" cy="866133"/>
      </dsp:txXfrm>
    </dsp:sp>
    <dsp:sp modelId="{B537E27C-B633-4083-A3B3-02234811C7AE}">
      <dsp:nvSpPr>
        <dsp:cNvPr id="0" name=""/>
        <dsp:cNvSpPr/>
      </dsp:nvSpPr>
      <dsp:spPr>
        <a:xfrm>
          <a:off x="845021" y="2174609"/>
          <a:ext cx="5082834" cy="920027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/>
            <a:t>rendszerteszt</a:t>
          </a:r>
        </a:p>
      </dsp:txBody>
      <dsp:txXfrm>
        <a:off x="871968" y="2201556"/>
        <a:ext cx="4011588" cy="866133"/>
      </dsp:txXfrm>
    </dsp:sp>
    <dsp:sp modelId="{F1E7FFF4-FBDE-4D37-A38A-4B7CB6217C64}">
      <dsp:nvSpPr>
        <dsp:cNvPr id="0" name=""/>
        <dsp:cNvSpPr/>
      </dsp:nvSpPr>
      <dsp:spPr>
        <a:xfrm>
          <a:off x="1270708" y="3261914"/>
          <a:ext cx="5082834" cy="92002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/>
            <a:t>átvételi teszt</a:t>
          </a:r>
          <a:endParaRPr lang="hu-HU" sz="3900" kern="1200" dirty="0"/>
        </a:p>
      </dsp:txBody>
      <dsp:txXfrm>
        <a:off x="1297655" y="3288861"/>
        <a:ext cx="4005235" cy="866133"/>
      </dsp:txXfrm>
    </dsp:sp>
    <dsp:sp modelId="{3E8A3B4B-1352-43A7-A0D1-F184F6D6D857}">
      <dsp:nvSpPr>
        <dsp:cNvPr id="0" name=""/>
        <dsp:cNvSpPr/>
      </dsp:nvSpPr>
      <dsp:spPr>
        <a:xfrm>
          <a:off x="4484816" y="704657"/>
          <a:ext cx="598017" cy="598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700" kern="1200"/>
        </a:p>
      </dsp:txBody>
      <dsp:txXfrm>
        <a:off x="4619370" y="704657"/>
        <a:ext cx="328909" cy="450008"/>
      </dsp:txXfrm>
    </dsp:sp>
    <dsp:sp modelId="{BAC9A4B4-30F6-4609-B3F0-046C0C091323}">
      <dsp:nvSpPr>
        <dsp:cNvPr id="0" name=""/>
        <dsp:cNvSpPr/>
      </dsp:nvSpPr>
      <dsp:spPr>
        <a:xfrm>
          <a:off x="4910504" y="1791962"/>
          <a:ext cx="598017" cy="598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700" kern="1200"/>
        </a:p>
      </dsp:txBody>
      <dsp:txXfrm>
        <a:off x="5045058" y="1791962"/>
        <a:ext cx="328909" cy="450008"/>
      </dsp:txXfrm>
    </dsp:sp>
    <dsp:sp modelId="{B8E4528D-C31F-4213-9FC9-8145D2968FA8}">
      <dsp:nvSpPr>
        <dsp:cNvPr id="0" name=""/>
        <dsp:cNvSpPr/>
      </dsp:nvSpPr>
      <dsp:spPr>
        <a:xfrm>
          <a:off x="5329837" y="2879267"/>
          <a:ext cx="598017" cy="598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700" kern="1200"/>
        </a:p>
      </dsp:txBody>
      <dsp:txXfrm>
        <a:off x="5464391" y="2879267"/>
        <a:ext cx="328909" cy="450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A4BFD-BD07-420B-BC2A-E72B7B7527D1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847A-91BC-4D17-9EF4-9258DBDD69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215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4433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unit-teszt, vagy más néven egységteszt, a metódusokat teszteli. Adott paraméterekre ismerjük a metódus visszatérési értékét (vagy mellékhatását). A unit-teszt megvizsgálja, hogy a tényleges visszatérési érték megegyezik-e az elvárttal. Ha igen, sikeres a teszt, egyébként sikertelen. Elvárás, hogy magának a unit-tesztnek ne legyen mellékhatása.</a:t>
            </a:r>
          </a:p>
          <a:p>
            <a:endParaRPr lang="hu-HU" dirty="0"/>
          </a:p>
          <a:p>
            <a:r>
              <a:rPr lang="hu-HU" dirty="0"/>
              <a:t>A unit-tesztelést minden fejlett programozási környezet (</a:t>
            </a:r>
            <a:r>
              <a:rPr lang="hu-HU" dirty="0" err="1"/>
              <a:t>integrated</a:t>
            </a:r>
            <a:r>
              <a:rPr lang="hu-HU" dirty="0"/>
              <a:t> </a:t>
            </a:r>
            <a:r>
              <a:rPr lang="hu-HU" dirty="0" err="1"/>
              <a:t>development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, IDE) támogatja, azaz egyszerű ilyen teszteket írni. A jelentőségüket az adja, hogy a futtatásukat is támogatják, így egy változtatás után csak lefuttatjuk az összes unit-tesztet, ezzel biztosítjuk magunkat, hogy a változás nem okozott hibát. Ezt nevezzük regressziós tesztnek.</a:t>
            </a:r>
          </a:p>
          <a:p>
            <a:r>
              <a:rPr lang="hu-HU" dirty="0"/>
              <a:t>A modulteszt általában a modul nem-funkcionális tulajdonságát teszteli, pl. sebességét, vagy, hogy van-e memóriaszivárgás (</a:t>
            </a:r>
            <a:r>
              <a:rPr lang="hu-HU" dirty="0" err="1"/>
              <a:t>memory</a:t>
            </a:r>
            <a:r>
              <a:rPr lang="hu-HU" dirty="0"/>
              <a:t> </a:t>
            </a:r>
            <a:r>
              <a:rPr lang="hu-HU" dirty="0" err="1"/>
              <a:t>lake</a:t>
            </a:r>
            <a:r>
              <a:rPr lang="hu-HU" dirty="0"/>
              <a:t>), van-e szűk keresztmetszet (</a:t>
            </a:r>
            <a:r>
              <a:rPr lang="hu-HU" dirty="0" err="1"/>
              <a:t>bottleneck</a:t>
            </a:r>
            <a:r>
              <a:rPr lang="hu-HU" dirty="0"/>
              <a:t>).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79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u-HU" dirty="0"/>
              <a:t>Komponens – komponens integrációs teszt: </a:t>
            </a:r>
          </a:p>
          <a:p>
            <a:pPr>
              <a:buFont typeface="+mj-lt"/>
              <a:buNone/>
            </a:pPr>
            <a:r>
              <a:rPr lang="hu-HU" dirty="0"/>
              <a:t>A komponensek közötti kölcsönhatások tesztje a komponensteszt után.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Rendszer – rendszer integrációs teszt:</a:t>
            </a:r>
          </a:p>
          <a:p>
            <a:pPr>
              <a:buFont typeface="+mj-lt"/>
              <a:buNone/>
            </a:pPr>
            <a:r>
              <a:rPr lang="hu-HU" dirty="0"/>
              <a:t>A rendszer és más rendszerek közötti kölcsönhatásokat tesztje a rendszerteszt után.</a:t>
            </a:r>
          </a:p>
          <a:p>
            <a:endParaRPr lang="hu-HU" dirty="0"/>
          </a:p>
          <a:p>
            <a:r>
              <a:rPr lang="hu-HU" dirty="0"/>
              <a:t>Az integrációs teszt az összeillesztés során keletkező hibákat keresi. Mivel a részeket más-más programozók, csapatok fejlesztették, ezért az elégtelen kommunikációból súlyos hibák keletkezhetnek.</a:t>
            </a:r>
          </a:p>
          <a:p>
            <a:endParaRPr lang="hu-HU" dirty="0"/>
          </a:p>
          <a:p>
            <a:r>
              <a:rPr lang="hu-HU" dirty="0"/>
              <a:t>Gyakori hiba, hogy az egyik programozó valamit feltételez (pl. a metódus csak pozitív számokat kap a paraméterében), amiről a másik nem tud (és meghívja a metódust egy negatív értékkel). </a:t>
            </a:r>
          </a:p>
          <a:p>
            <a:endParaRPr lang="hu-HU" dirty="0"/>
          </a:p>
          <a:p>
            <a:r>
              <a:rPr lang="hu-HU" dirty="0"/>
              <a:t>Ezek a hibák kontraktus alapú tervezéssel (design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contract</a:t>
            </a:r>
            <a:r>
              <a:rPr lang="hu-HU" dirty="0"/>
              <a:t>) elkerülhetőek.</a:t>
            </a:r>
          </a:p>
          <a:p>
            <a:endParaRPr lang="hu-HU" dirty="0"/>
          </a:p>
          <a:p>
            <a:r>
              <a:rPr lang="hu-HU" dirty="0"/>
              <a:t>Az integrációs teszteket érdemes minél hamarabb elvégezni, mert minél nagyobb az integráció mértéke, annál nehezebb meghatározni, hogy a fellelt hiba (általában egy futási hiba) honnan származik. Ellenkező esetben, azaz amikor már minden komponens kész és csak akkor tesztelünk, akkor ezt a „nagy bumm tesztnek” (</a:t>
            </a:r>
            <a:r>
              <a:rPr lang="hu-HU" dirty="0" err="1"/>
              <a:t>big</a:t>
            </a:r>
            <a:r>
              <a:rPr lang="hu-HU" dirty="0"/>
              <a:t> </a:t>
            </a:r>
            <a:r>
              <a:rPr lang="hu-HU" dirty="0" err="1"/>
              <a:t>bang</a:t>
            </a:r>
            <a:r>
              <a:rPr lang="hu-HU" dirty="0"/>
              <a:t> tesztnek) nevezzük, ami rendkívül kockázatos.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707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rendszerteszt feladata, hogy ellenőrizze, hogy a specifikációknak megfelel-e a termék. Ha pl. a követelmény specifikáció azt írja, hogy lehessen jelentést készíteni az éves forgalomról, akkor ezt a tesztelők kipróbálják, hogy lehet-e, és hogy helyes-e a jelentés. Ha hibát találnak, azt felviszik a hibabejelentő rendszerbe.</a:t>
            </a:r>
          </a:p>
          <a:p>
            <a:endParaRPr lang="hu-HU" dirty="0"/>
          </a:p>
          <a:p>
            <a:r>
              <a:rPr lang="hu-HU" dirty="0"/>
              <a:t>Követelmény specifikáció: jól meghatározott átvételi kritériumokat fogalmaznak meg, amik lehetnek funkcionális és nemfunkcionális igények is</a:t>
            </a:r>
          </a:p>
          <a:p>
            <a:r>
              <a:rPr lang="hu-HU" dirty="0"/>
              <a:t>Funkcionális specifikáció: leírja, hogyan kell majd működnie a szoftvernek</a:t>
            </a:r>
          </a:p>
          <a:p>
            <a:r>
              <a:rPr lang="hu-HU" dirty="0"/>
              <a:t>Rendszerterv: leírja, hogy az egyes funkciókat hogyan, milyen komponensekkel, osztályokkal, metódusokkal, adatbázissal fogjuk megvalósítani.</a:t>
            </a:r>
          </a:p>
          <a:p>
            <a:endParaRPr lang="hu-HU" dirty="0"/>
          </a:p>
          <a:p>
            <a:r>
              <a:rPr lang="hu-HU" dirty="0"/>
              <a:t>A rendszerteszt nagyon gyakran feketedobozos teszt. Gyakran nem is a fejlesztő cég, ahol esetleg elfogultak a tesztelők, hanem egy független cég végzi. </a:t>
            </a:r>
          </a:p>
          <a:p>
            <a:endParaRPr lang="hu-HU" dirty="0"/>
          </a:p>
          <a:p>
            <a:r>
              <a:rPr lang="hu-HU" dirty="0"/>
              <a:t>Ilyenkor a tesztelők és a fejlesztők közti kapcsolat tartást egy hibabejelentő (</a:t>
            </a:r>
            <a:r>
              <a:rPr lang="hu-HU" dirty="0" err="1"/>
              <a:t>bug</a:t>
            </a:r>
            <a:r>
              <a:rPr lang="hu-HU" dirty="0"/>
              <a:t> </a:t>
            </a:r>
            <a:r>
              <a:rPr lang="hu-HU" dirty="0" err="1"/>
              <a:t>trucking</a:t>
            </a:r>
            <a:r>
              <a:rPr lang="hu-HU" dirty="0"/>
              <a:t>) rendszer látja el.</a:t>
            </a:r>
          </a:p>
          <a:p>
            <a:endParaRPr lang="hu-HU" dirty="0"/>
          </a:p>
          <a:p>
            <a:r>
              <a:rPr lang="hu-HU" dirty="0"/>
              <a:t>Fontos, hogy a rendszerteszthez használt környezet a lehető legjobban hasonlítson a megrendelő környezetére, hogy a környezet-specifikus hibákat is sikerüljön felderíteni.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951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alfa teszt a kész termék tesztje a fejlesztő cégnél, de nem a fejlesztő csapat által. Ennek része, amikor egy kis segédprogram több millió véletlen egérkattintással ellenőrzi, hogy össze-vissza kattintgatva sem lehet kifektetni a programot.</a:t>
            </a:r>
          </a:p>
          <a:p>
            <a:endParaRPr lang="hu-HU" dirty="0"/>
          </a:p>
          <a:p>
            <a:r>
              <a:rPr lang="hu-HU" dirty="0"/>
              <a:t>Ezután következik a béta teszt. A béta tesztet a végfelhasználók egy szűk csoportja végzi. Játékoknál gyakori, hogy a kiadás előtt néhány fanatikus játékosnak elküldik a játékot, akik rövid alatt sokat játszanak vele. Cserébe csak azt kérik, hogy a felfedezett hibákat jelentsék.</a:t>
            </a:r>
          </a:p>
          <a:p>
            <a:endParaRPr lang="hu-HU" dirty="0"/>
          </a:p>
          <a:p>
            <a:r>
              <a:rPr lang="hu-HU" dirty="0"/>
              <a:t>Ezután jön egy sokkal szélesebb béta teszt, amit felhasználói átvételi tesztnek nevezünk. Ekkor már az összes, vagy majdnem az összes felhasználó, megkapja a szoftvert és az éles környezetben használatba veszi. Azaz installálják és használják, de még nem a termelésben. Ennek a tesztnek a célja, hogy a felhasználók meggyőződjenek, hogy a termék biztonságosan használható lesz majd éles körülmények között is. Itt már elvárt, hogy a fő funkciók mind működjenek, de előfordulhat, hogy az éles színhelyen előjön olyan környezet függő hiba, ami a teszt környezetben nem jött elő. Lehet ez pl. egy funkció lassúsága.</a:t>
            </a:r>
          </a:p>
          <a:p>
            <a:endParaRPr lang="hu-HU" dirty="0"/>
          </a:p>
          <a:p>
            <a:r>
              <a:rPr lang="hu-HU" dirty="0"/>
              <a:t>Ezután már csak az üzemeltetői átvételi teszt van hátra. Ekkor a rendszergazdák ellenőrzik, hogy a biztonsági funkciók, pl. a biztonsági mentés és a helyreállítás, helyesen működnek-e.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106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655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Grace</a:t>
            </a:r>
            <a:r>
              <a:rPr lang="hu-H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Hopper</a:t>
            </a:r>
            <a:endParaRPr lang="hu-H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1947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960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Nem mindegy hogy</a:t>
            </a:r>
            <a:r>
              <a:rPr lang="hu-HU" baseline="0" dirty="0" smtClean="0"/>
              <a:t> mit tesztelünk, és milyen </a:t>
            </a:r>
            <a:r>
              <a:rPr lang="hu-HU" baseline="0" smtClean="0"/>
              <a:t>szempontok szerint</a:t>
            </a:r>
          </a:p>
          <a:p>
            <a:endParaRPr lang="hu-HU" baseline="0" dirty="0" smtClean="0"/>
          </a:p>
          <a:p>
            <a:r>
              <a:rPr lang="hu-HU" baseline="0" dirty="0" smtClean="0"/>
              <a:t>Követelményeket kell megfogalmaznunk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727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u-HU" dirty="0"/>
              <a:t>A hatékony tesztelés segít megelőzni a hibákat és „hibamentes” szoftvert fejleszteni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Értékelni kell a szoftvert a követelmények, a „</a:t>
            </a:r>
            <a:r>
              <a:rPr lang="hu-HU" dirty="0" err="1"/>
              <a:t>user</a:t>
            </a:r>
            <a:r>
              <a:rPr lang="hu-HU" dirty="0"/>
              <a:t> story” (megrendelő szavai), a dizájn és a kód szerint.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A követelmények teljesülését ellenőrizni kell.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Érvényesíteni, hogy az elkészült tesztobjektumok elkészültek, és a felhasználó és a többi fél elvárásainak megfelelően működnek.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Bizalmat építeni a tesztobjektum minőségi szintjével.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Kockázat csökkentése például korábban felfedezetlen hibák felfedezésével.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A tesztobjektum minőségének növelése a felekkel való folyamatos kapcsolattartással és az információk megosztásával.</a:t>
            </a:r>
          </a:p>
          <a:p>
            <a:pPr marL="228600" indent="-228600">
              <a:buAutoNum type="arabicPeriod"/>
            </a:pPr>
            <a:endParaRPr lang="hu-HU" dirty="0"/>
          </a:p>
          <a:p>
            <a:pPr marL="228600" indent="-228600">
              <a:buAutoNum type="arabicPeriod"/>
            </a:pPr>
            <a:r>
              <a:rPr lang="hu-HU" dirty="0"/>
              <a:t>Megtalálni a hibákat. A hibákat olyan korán kell megtalálni, amilyen korán csak lehetséges (minél később vesszük észre, annál nagyobb kódrészletre van hatással)</a:t>
            </a:r>
          </a:p>
          <a:p>
            <a:pPr marL="228600" indent="-228600">
              <a:buAutoNum type="arabicPeriod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04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u-HU" dirty="0"/>
              <a:t>A tesztelés hibák jelenlétét jelzi: A tesztelés képes felfedni a hibákat, de azt nem, hogy nincs hiba. Ugyanakkor a szoftver minőségét és megbízhatóságát növeli.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Nem lehetséges kimerítő teszt: Minden bemeneti kombinációt nem lehet letesztelni (csak egy 10 hosszú karakterláncnak 256^10 lehetséges értéke van) és nem is érdemes. Általában csak a magas kockázatú és magas prioritású részeket teszteljük.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Korai teszt: Érdemes a tesztelést az életciklus minél korábbi szakaszában elkezdeni, mert minél hamar találunk meg egy hibát (mondjuk a specifikációban), annál olcsóbb javítani. Ez azt is jelenti, hogy nemcsak programot, hanem dokumentumokat is lehet tesztelni.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Hibák csoportosulása: A tesztelésre csak véges időnk van, ezért a tesztelést azokra a modulokra kell koncentrálni, ahol a hibák a legvalószínűbbek, illetve azokra a bemenetekre kell tesztelnünk, amelyre valószínűleg hibás a szoftver (pl. szélsőértékek).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A féregirtó paradoxon: Ha az </a:t>
            </a:r>
            <a:r>
              <a:rPr lang="hu-HU" dirty="0" err="1"/>
              <a:t>újratesztelés</a:t>
            </a:r>
            <a:r>
              <a:rPr lang="hu-HU" dirty="0"/>
              <a:t> során (lásd később a regressziós tesztet) mindig ugyanazokat a teszteseteket futtatjuk, akkor egy idő után ezek már nem találnak több hibát (mintha a férgek alkalmazkodnának a teszthez). Ezért a tesztjeinket néha bővíteni kell.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A tesztelés függ a körülményektől: Másképp tesztelünk egy atomerőműnek szánt programot és egy beadandót. Másképp tesztelünk, ha a tesztre 10 napunk vagy csak egy éjszakánk van.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A hibátlan rendszer téveszméje: Hiába javítjuk ki a hibákat a szoftverben, azzal nem lesz elégedett a megrendelő, ha nem felel meg az igényeinek. Azaz használhatatlan szoftvert nem érdemes tesztelni.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16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u-HU" dirty="0"/>
              <a:t>Feketedobozos (</a:t>
            </a:r>
            <a:r>
              <a:rPr lang="hu-HU" dirty="0" err="1"/>
              <a:t>black-box</a:t>
            </a:r>
            <a:r>
              <a:rPr lang="hu-HU" dirty="0"/>
              <a:t>) vagy specifikáció alapú, amikor a specifikáció alapján készülnek a tesztesetek.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AutoNum type="arabicPeriod"/>
            </a:pPr>
            <a:r>
              <a:rPr lang="hu-HU" dirty="0"/>
              <a:t>Fehérdobozos (</a:t>
            </a:r>
            <a:r>
              <a:rPr lang="hu-HU" dirty="0" err="1"/>
              <a:t>white-box</a:t>
            </a:r>
            <a:r>
              <a:rPr lang="hu-HU" dirty="0"/>
              <a:t>) vagy strukturális teszt, amikor a forráskód alapján készülnek a tesztesetek.</a:t>
            </a:r>
          </a:p>
          <a:p>
            <a:pPr>
              <a:buFont typeface="+mj-lt"/>
              <a:buAutoNum type="arabicPeriod"/>
            </a:pPr>
            <a:endParaRPr lang="hu-HU" dirty="0"/>
          </a:p>
          <a:p>
            <a:pPr>
              <a:buFont typeface="+mj-lt"/>
              <a:buNone/>
            </a:pPr>
            <a:r>
              <a:rPr lang="hu-HU" dirty="0"/>
              <a:t>Tehát beszélünk feketedobozos tesztelésről, amikor a tesztelő nem látja a forráskódot, de a specifikációkat igen, fehérdobozos tesztelésről, amikor a forráskód rendelkezésre áll.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825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feketedobozos tesztelést specifikáció alapúnak is nevezzük, mert a specifikáció alapján készül.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Lefuttatjuk a programot a bemenetre és összehasonlítjuk a kapott kimenetet az elvárttal.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034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 A lefedettség azt mutatja meg, hogy a struktúra hány százalékát tudjuk tesztelni a meglévő tesztesetekkel.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62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komponensteszt csak a rendszer egy komponensét teszteli önmagában.</a:t>
            </a:r>
          </a:p>
          <a:p>
            <a:endParaRPr lang="hu-HU" dirty="0"/>
          </a:p>
          <a:p>
            <a:r>
              <a:rPr lang="hu-HU" dirty="0"/>
              <a:t>Az integrációs teszt kettő vagy több komponens együttműködési tesztje.</a:t>
            </a:r>
          </a:p>
          <a:p>
            <a:endParaRPr lang="hu-HU" dirty="0"/>
          </a:p>
          <a:p>
            <a:r>
              <a:rPr lang="hu-HU" dirty="0"/>
              <a:t>A rendszerteszt az egész rendszert, tehát minden komponenst együtt, teszteli.</a:t>
            </a:r>
          </a:p>
          <a:p>
            <a:r>
              <a:rPr lang="hu-HU" dirty="0"/>
              <a:t>Ez első három teszt szintet együttesen fejlesztői tesztnek hívjuk, mert ezeket a fejlesztő cég alkalmazottai vagy megbízottjai végzik.</a:t>
            </a:r>
          </a:p>
          <a:p>
            <a:endParaRPr lang="hu-HU" dirty="0"/>
          </a:p>
          <a:p>
            <a:r>
              <a:rPr lang="hu-HU" dirty="0"/>
              <a:t>Az átvételi teszt során a felhasználók a kész rendszert tesztelik. Ezek általában időrendben is így követik egymást.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847A-91BC-4D17-9EF4-9258DBDD693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5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E318F1-F6B3-4C8A-81BB-8BC13B928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619940-760D-49A3-874F-A1BFD58D7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E779973-D1E8-4750-8083-F18D7FC9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88604B-2B42-4247-921F-0F0DF9A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2D3D5FD-E823-4164-93AC-D61EC100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1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DD3264-F5FA-44C9-BC71-A7E1D005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53B1990-6185-43AA-AC1E-38B74ACB5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AA2F106-4AFE-4EE4-9981-0DE7FC83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7BE1B4-4ADF-48AE-B5E1-3CA4D954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622334-2547-42B8-BF4E-B5265689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360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FA0EA00-5AB7-4F63-A6D8-6267ECFB1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E31731B-9AE1-42BC-909A-85BD35F4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A97A27-90EF-46FA-A0B4-6048496F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AD4741-76EF-4EFC-B5C2-3A940943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2C1B5AB-5413-4222-8E99-BF2DD154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275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AA696-1C3F-4A17-A245-46A1C5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1C7864-B76B-42C6-A74B-8599AFF4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3E80C1-BAEE-41CA-A0CD-53944C39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F60E3B-8F70-4F46-9F9D-2031F869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1FD7D5-FE3C-4537-B317-387A5CFD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97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42AD92-6A41-49CC-A999-EF26D138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6D296F-B0DE-4A26-8BBB-50EA830C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7DF077-4C44-4146-AB94-DAF49335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C519AD-9910-42A3-A88D-D85698DA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B1AAFE-962D-4A70-AB9E-04C46AA0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457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7A4230-B852-4AE6-BE84-1A45787E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83DE6C-EA8F-47CB-9BA2-28F240D4C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E49F7DD-0936-46A1-BC1B-86A69D65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99A7C9-2396-4AB1-B41C-16046396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22211A9-C694-4E69-ADFA-391FC444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0E274-AE2B-4F8A-9079-E9765BB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799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17103-D7C2-47D4-9BFD-E3DD8B60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FFD0131-88D4-45D5-8789-C14B59E7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1579F26-70CB-42EF-97AC-8DE59E721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F605DF5-3B4E-44AB-9B5E-95582D2A1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94958ED-50BA-483D-AB4C-1C83E2A3E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ABA934E-6973-4CBC-ABAA-FDD83473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3D736FF-BF72-432D-A12A-3441890D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12E627A-A3A2-4B5D-BB01-4797D769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4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3205F4-9EEF-4369-B9AD-59B693E7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DD0F610-F828-48D9-8826-DE2805D1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92A32CC-6AA4-4B84-B325-2C590DEA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77AFC69-9A30-4E21-8535-06AC6C5A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562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4DFACB9-B1ED-4451-A86D-F8EA32C5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C49381B-177C-4409-BDFB-891938E8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B28134-0334-492B-B557-B286927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883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4692D4-1D4C-451F-81DF-441877AD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35A45-13A4-46DC-AF6D-6688F0FEB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94BB3-863B-45B8-92BE-564F50276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4A8D567-20A4-46C0-97FB-446DEB8B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0D67F8B-A81E-4E4F-9AD2-8CCF18A4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FBA1A26-7955-4307-8CE5-1F1297EE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828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3505FF-2E67-4329-BFBF-3678454F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41504B0-09ED-49AA-BDF0-CAD14F95C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E5A25B4-5478-4C24-90D6-F07CBEAE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719BA89-F637-478A-90BF-14B6223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8337814-8A07-4CFA-96B6-2F0DD061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6E5EE03-DBCF-4577-A034-599C1A0E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18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8CD3415-2A99-410D-ADD5-A41B09DF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3DF4C4-81CD-43DC-A7B3-740AE354C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FC700A-69CE-457A-A145-AB2784553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07208-2ACF-4E4C-A57D-FBEC221D7A25}" type="datetimeFigureOut">
              <a:rPr lang="hu-HU" smtClean="0"/>
              <a:t>2022. 01. 31.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DB7E82-BF75-4B83-BFD4-61C3CC4A5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327C4F-3744-4D57-85F4-B8BFE102B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96B3-D83A-4CDC-BD35-3EF74A75B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504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img.devrant.com%2Fdevrant%2Frant%2Fr_34979_J95rY.gif&amp;imgrefurl=https%3A%2F%2Fdevrant.com%2Frants%2F34979%2Fintegration-tests&amp;tbnid=Tpg8lbJy9xw2YM&amp;vet=10CBgQxiAoB2oXChMIsN_xts3X7gIVAAAAAB0AAAAAEBc..i&amp;docid=IzWkn-Jf3Ke4UM&amp;w=458&amp;h=258&amp;itg=1&amp;q=unit%20test%20meme&amp;hl=hu&amp;client=firefox-b-d&amp;ved=0CBgQxiAoB2oXChMIsN_xts3X7gIVAAAAAB0AAAAAEB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s://www.google.com/imgres?imgurl=https%3A%2F%2Fvistapointe.net%2Fimages%2Fvw-minibus-1.jpg&amp;imgrefurl=https%3A%2F%2Fvistapointe.net%2Fvw-minibus.html&amp;tbnid=FGn7hShb8hc0oM&amp;vet=12ahUKEwiM6uiTx9fuAhUu3OAKHdJrBXAQMygHegUIARDKAQ..i&amp;docid=kovMhlKiXwlSpM&amp;w=1600&amp;h=1079&amp;q=wv%20minibus&amp;client=firefox-b-d&amp;ved=2ahUKEwiM6uiTx9fuAhUu3OAKHdJrBXAQMygHegUIARDKAQ" TargetMode="External"/><Relationship Id="rId3" Type="http://schemas.openxmlformats.org/officeDocument/2006/relationships/hyperlink" Target="https://www.google.com/imgres?imgurl=https%3A%2F%2Fupload.wikimedia.org%2Fwikipedia%2Fcommons%2F7%2F7c%2FPorsche_992_Carrera_4S_Genf_2019_1Y7A5561.jpg&amp;imgrefurl=https%3A%2F%2Fhu.wikipedia.org%2Fwiki%2FPorsche_911&amp;tbnid=TsA1pcXftSgKkM&amp;vet=12ahUKEwjSn9DcxtfuAhXL2OAKHSzVBfgQMygAegUIARDOAQ..i&amp;docid=JeKKI2pR6Q8tnM&amp;w=4843&amp;h=2611&amp;q=porsche&amp;client=firefox-b-d&amp;ved=2ahUKEwjSn9DcxtfuAhXL2OAKHSzVBfgQMygAegUIARDOAQ" TargetMode="External"/><Relationship Id="rId7" Type="http://schemas.openxmlformats.org/officeDocument/2006/relationships/hyperlink" Target="https://www.google.com/imgres?imgurl=https%3A%2F%2Fupload.wikimedia.org%2Fwikipedia%2Fcommons%2F2%2F2d%2F2017_Volkswagen_Transporter_T28_Highline_TDi_2.0_Front.jpg&amp;imgrefurl=https%3A%2F%2Fen.wikipedia.org%2Fwiki%2FVolkswagen_Transporter&amp;tbnid=7QK_vDViudDfDM&amp;vet=12ahUKEwix16zkxtfuAhVIyxQKHdvyDwIQMygCegUIARC5AQ..i&amp;docid=elg1QPq4IcGVYM&amp;w=4822&amp;h=3102&amp;q=transporter&amp;client=firefox-b-d&amp;ved=2ahUKEwix16zkxtfuAhVIyxQKHdvyDwIQMygCegUIARC5AQ" TargetMode="External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s://www.google.com/imgres?imgurl=https%3A%2F%2Fetimg.etb2bimg.com%2Fphoto%2F66134804.cms&amp;imgrefurl=https%3A%2F%2Fenergy.economictimes.indiatimes.com%2Fnews%2Fpower%2Fwanted-at-tesla-a-manager-who-can-handle-elon-musk%2F66134755&amp;tbnid=_UPZHxK8GAYv5M&amp;vet=12ahUKEwiH_4TKx9fuAhWkDGMBHclgDBYQMygEegUIARCsAQ..i&amp;docid=E7tFmCVPHCluRM&amp;w=800&amp;h=600&amp;q=tesla%20elon&amp;client=firefox-b-d&amp;ved=2ahUKEwiH_4TKx9fuAhWkDGMBHclgDBYQMygEegUIARCsAQ" TargetMode="External"/><Relationship Id="rId5" Type="http://schemas.openxmlformats.org/officeDocument/2006/relationships/hyperlink" Target="https://www.google.com/imgres?imgurl=https%3A%2F%2Fwww.veteran.hu%2Fwp-content%2Fuploads%2F2016%2F08%2FTrabant-601-1.jpg&amp;imgrefurl=https%3A%2F%2Fwww.veteran.hu%2F2016%2F08%2F27%2Fes-megis-mozog-trabant-601-s%2F&amp;tbnid=jIWyOLRZyYhCbM&amp;vet=12ahUKEwjMkKrwxtfuAhUacxQKHfLOCh4QMygEegUIARDQAQ..i&amp;docid=QrqY8A8d6cI9lM&amp;w=1200&amp;h=799&amp;q=trabant&amp;client=firefox-b-d&amp;ved=2ahUKEwjMkKrwxtfuAhUacxQKHfLOCh4QMygEegUIARDQAQ" TargetMode="External"/><Relationship Id="rId15" Type="http://schemas.openxmlformats.org/officeDocument/2006/relationships/hyperlink" Target="https://www.google.com/imgres?imgurl=http%3A%2F%2Fwww.automotor.hu%2Fwp-content%2Fuploads%2F2019%2F02%2Fuaz1.jpg&amp;imgrefurl=http%3A%2F%2Fwww.automotor.hu%2Fhirek%2Fhaszonjarmu-letbe-menekul-a-parancsnoki-uaz%2F&amp;tbnid=4wiMPPlo5oFx3M&amp;vet=12ahUKEwiVw_6ix9fuAhWbBWMBHWXVBqYQMygFegUIARDUAQ..i&amp;docid=nJYPqv5EEpN-6M&amp;w=1400&amp;h=945&amp;q=uaz&amp;client=firefox-b-d&amp;ved=2ahUKEwiVw_6ix9fuAhWbBWMBHWXVBqYQMygFegUIARDUAQ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openxmlformats.org/officeDocument/2006/relationships/hyperlink" Target="https://www.google.com/imgres?imgurl=https%3A%2F%2Fvezess2.p3k.hu%2Fapp%2Fuploads%2F2017%2F02%2Flead-6-700x467.jpg&amp;imgrefurl=https%3A%2F%2Fwww.vezess.hu%2Fujauto-teszt%2F2017%2F02%2F16%2Ffiat-tipo-kombi%2F&amp;tbnid=YLk0hvIJeOXf0M&amp;vet=12ahUKEwj4-vzUx9fuAhWF0OAKHWixADsQMygBegUIARDKAQ..i&amp;docid=7jTU5YjbqFobUM&amp;w=700&amp;h=467&amp;q=kombi&amp;client=firefox-b-d&amp;ved=2ahUKEwj4-vzUx9fuAhWF0OAKHWixADsQMygBegUIARDKAQ" TargetMode="External"/><Relationship Id="rId1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C1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B454D98-BF64-4AEF-9CA9-FB50AEB9FA4D}"/>
              </a:ext>
            </a:extLst>
          </p:cNvPr>
          <p:cNvSpPr/>
          <p:nvPr/>
        </p:nvSpPr>
        <p:spPr>
          <a:xfrm>
            <a:off x="4715052" y="-17179"/>
            <a:ext cx="737689" cy="6871855"/>
          </a:xfrm>
          <a:prstGeom prst="rect">
            <a:avLst/>
          </a:prstGeom>
          <a:solidFill>
            <a:srgbClr val="67C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61C8773-BB0A-4814-B8FA-FE9BF8739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hu-HU" sz="3400">
                <a:solidFill>
                  <a:srgbClr val="FFFFFF"/>
                </a:solidFill>
              </a:rPr>
              <a:t>Szoftvertesztelés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B64DB16-6998-4D66-87D1-76F0CC13A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hu-HU" sz="2000">
                <a:solidFill>
                  <a:srgbClr val="FFFFFF"/>
                </a:solidFill>
              </a:rPr>
              <a:t>Készítette:</a:t>
            </a:r>
          </a:p>
          <a:p>
            <a:pPr algn="l"/>
            <a:r>
              <a:rPr lang="hu-HU" sz="2000">
                <a:solidFill>
                  <a:srgbClr val="FFFFFF"/>
                </a:solidFill>
              </a:rPr>
              <a:t>Nemes Tamás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A6A5FC4-B980-4A09-959A-549077A3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0"/>
            <a:ext cx="6871855" cy="687185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D3FE424F-9D0C-4D80-A1FD-65CAD0839929}"/>
              </a:ext>
            </a:extLst>
          </p:cNvPr>
          <p:cNvSpPr/>
          <p:nvPr/>
        </p:nvSpPr>
        <p:spPr>
          <a:xfrm>
            <a:off x="8048847" y="6018028"/>
            <a:ext cx="1590340" cy="754912"/>
          </a:xfrm>
          <a:prstGeom prst="rect">
            <a:avLst/>
          </a:prstGeom>
          <a:solidFill>
            <a:srgbClr val="67C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235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8BB168-3A44-4719-BE6C-A46EA1A2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Tesztelési technikák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8AF787F-A2B4-4F8E-AF49-EC24477EF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" r="-1" b="8937"/>
          <a:stretch/>
        </p:blipFill>
        <p:spPr>
          <a:xfrm>
            <a:off x="548639" y="2649865"/>
            <a:ext cx="5364641" cy="3148641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F9F69A-985D-4995-A33E-01966DF0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414" y="2516777"/>
            <a:ext cx="5141338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2200" dirty="0"/>
              <a:t>A tesztelési technikákat csoportosíthatjuk a szerint, hogy a teszteseteket milyen információ alapján állítjuk elő.</a:t>
            </a:r>
          </a:p>
          <a:p>
            <a:pPr marL="0" indent="0">
              <a:buNone/>
            </a:pPr>
            <a:r>
              <a:rPr lang="hu-HU" sz="2200" dirty="0"/>
              <a:t>E szerint létezik:</a:t>
            </a:r>
          </a:p>
          <a:p>
            <a:r>
              <a:rPr lang="hu-HU" sz="2200" b="1" dirty="0"/>
              <a:t>Feketedobozos</a:t>
            </a:r>
            <a:r>
              <a:rPr lang="hu-HU" sz="2200" dirty="0"/>
              <a:t> (</a:t>
            </a:r>
            <a:r>
              <a:rPr lang="hu-HU" sz="2200" dirty="0" err="1"/>
              <a:t>black-box</a:t>
            </a:r>
            <a:r>
              <a:rPr lang="hu-HU" sz="2200" dirty="0"/>
              <a:t>) vagy specifikáció alapú</a:t>
            </a:r>
          </a:p>
          <a:p>
            <a:r>
              <a:rPr lang="hu-HU" sz="2200" b="1" dirty="0"/>
              <a:t>Fehérdobozos</a:t>
            </a:r>
            <a:r>
              <a:rPr lang="hu-HU" sz="2200" dirty="0"/>
              <a:t> (</a:t>
            </a:r>
            <a:r>
              <a:rPr lang="hu-HU" sz="2200" dirty="0" err="1"/>
              <a:t>white-box</a:t>
            </a:r>
            <a:r>
              <a:rPr lang="hu-HU" sz="2200" dirty="0"/>
              <a:t>) vagy strukturális teszt</a:t>
            </a:r>
          </a:p>
        </p:txBody>
      </p:sp>
    </p:spTree>
    <p:extLst>
      <p:ext uri="{BB962C8B-B14F-4D97-AF65-F5344CB8AC3E}">
        <p14:creationId xmlns:p14="http://schemas.microsoft.com/office/powerpoint/2010/main" val="125345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D31975-EDEB-48EC-A39E-1E9A28C2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Fekete dobozos tesztelés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8BE6585-C581-44C4-98C0-817A5706C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5848"/>
          <a:stretch/>
        </p:blipFill>
        <p:spPr>
          <a:xfrm>
            <a:off x="841248" y="2516777"/>
            <a:ext cx="5015484" cy="3660185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55FD3F-7E5B-47E6-9185-880B4B679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2516777"/>
            <a:ext cx="5015484" cy="36601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Specifikáció alapú</a:t>
            </a:r>
          </a:p>
          <a:p>
            <a:r>
              <a:rPr lang="hu-HU" sz="2000" dirty="0"/>
              <a:t>A teszt futtatásához szükség van a lefordított szoftverre. </a:t>
            </a:r>
          </a:p>
          <a:p>
            <a:r>
              <a:rPr lang="hu-HU" sz="2000" dirty="0"/>
              <a:t>Leggyakoribb formája, hogy egy adott bemenetre tudjuk, milyen kimenetet kellene adni a programnak.</a:t>
            </a:r>
          </a:p>
          <a:p>
            <a:r>
              <a:rPr lang="hu-HU" sz="2000" dirty="0"/>
              <a:t>Lefuttatjuk a programot a bemenetre és összehasonlítjuk a kapott kimenetet az elvárttal.</a:t>
            </a:r>
          </a:p>
          <a:p>
            <a:r>
              <a:rPr lang="hu-HU" sz="2000" dirty="0"/>
              <a:t>Ezt alkalmazzák pl. az ACM versenyeken is.</a:t>
            </a:r>
          </a:p>
        </p:txBody>
      </p:sp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1F4C09CA-C5D7-4D2B-AB19-E929A0C7766C}"/>
              </a:ext>
            </a:extLst>
          </p:cNvPr>
          <p:cNvSpPr/>
          <p:nvPr/>
        </p:nvSpPr>
        <p:spPr>
          <a:xfrm>
            <a:off x="765546" y="3763927"/>
            <a:ext cx="1722474" cy="1370539"/>
          </a:xfrm>
          <a:prstGeom prst="rightArrow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Input</a:t>
            </a:r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8CD7F543-2E90-4EFE-9369-58F5741E327A}"/>
              </a:ext>
            </a:extLst>
          </p:cNvPr>
          <p:cNvSpPr/>
          <p:nvPr/>
        </p:nvSpPr>
        <p:spPr>
          <a:xfrm>
            <a:off x="4131984" y="3763927"/>
            <a:ext cx="1722474" cy="1370539"/>
          </a:xfrm>
          <a:prstGeom prst="rightArrow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291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8C0583C-A64A-4193-9565-31315C95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Fehér dobozos tesztelés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2C54228-2624-4564-BDEE-3CA40214A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5" r="2" b="-7076"/>
          <a:stretch/>
        </p:blipFill>
        <p:spPr>
          <a:xfrm>
            <a:off x="1617425" y="2516778"/>
            <a:ext cx="3326171" cy="3660184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05AD65-45C2-41A0-A2BE-8CB766E27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2516777"/>
            <a:ext cx="5015484" cy="3660185"/>
          </a:xfrm>
        </p:spPr>
        <p:txBody>
          <a:bodyPr anchor="ctr">
            <a:normAutofit/>
          </a:bodyPr>
          <a:lstStyle/>
          <a:p>
            <a:r>
              <a:rPr lang="hu-HU" sz="1700" dirty="0"/>
              <a:t>Strukturális tesztelés</a:t>
            </a:r>
          </a:p>
          <a:p>
            <a:r>
              <a:rPr lang="hu-HU" sz="1700" dirty="0"/>
              <a:t>Mindig egy már kész struktúrát, pl. program kódot, tesztelünk.</a:t>
            </a:r>
          </a:p>
          <a:p>
            <a:r>
              <a:rPr lang="hu-HU" sz="1700" dirty="0"/>
              <a:t>Értelmezhető a lefedettség.</a:t>
            </a:r>
          </a:p>
          <a:p>
            <a:r>
              <a:rPr lang="hu-HU" sz="1700" dirty="0"/>
              <a:t>Általában ezeket a struktúrákat teszteljük: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kódsorok,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elágazások,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metódusok,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osztályok,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funkciók,</a:t>
            </a:r>
          </a:p>
          <a:p>
            <a:pPr lvl="1">
              <a:buFont typeface="+mj-lt"/>
              <a:buAutoNum type="arabicPeriod"/>
            </a:pPr>
            <a:r>
              <a:rPr lang="hu-HU" sz="1700" dirty="0"/>
              <a:t> modulok.</a:t>
            </a:r>
          </a:p>
        </p:txBody>
      </p:sp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E0C50DB7-0569-409B-93A6-98F1D2EBE1D0}"/>
              </a:ext>
            </a:extLst>
          </p:cNvPr>
          <p:cNvSpPr/>
          <p:nvPr/>
        </p:nvSpPr>
        <p:spPr>
          <a:xfrm>
            <a:off x="764773" y="4146699"/>
            <a:ext cx="1722474" cy="137053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DB5E3D9C-3742-4C10-85A8-0E19D17C690B}"/>
              </a:ext>
            </a:extLst>
          </p:cNvPr>
          <p:cNvSpPr/>
          <p:nvPr/>
        </p:nvSpPr>
        <p:spPr>
          <a:xfrm>
            <a:off x="4131211" y="4146699"/>
            <a:ext cx="1722474" cy="137053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7685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022C25-03B0-4622-8DE7-06271F62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57687E"/>
                </a:solidFill>
              </a:rPr>
              <a:t>A tesztelés szintjei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1DFC62-72E2-49A3-BB99-19987FED5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288289"/>
              </p:ext>
            </p:extLst>
          </p:nvPr>
        </p:nvGraphicFramePr>
        <p:xfrm>
          <a:off x="2919228" y="1881963"/>
          <a:ext cx="6353543" cy="418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89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6DBC6-692B-4415-A951-64F92E194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806DBC6-692B-4415-A951-64F92E194D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8A3B4B-1352-43A7-A0D1-F184F6D6D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E8A3B4B-1352-43A7-A0D1-F184F6D6D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6A10E5-EACC-469D-9FBA-75D48677B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86A10E5-EACC-469D-9FBA-75D48677B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C9A4B4-30F6-4609-B3F0-046C0C091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BAC9A4B4-30F6-4609-B3F0-046C0C091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37E27C-B633-4083-A3B3-02234811C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537E27C-B633-4083-A3B3-02234811C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E4528D-C31F-4213-9FC9-8145D2968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8E4528D-C31F-4213-9FC9-8145D2968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E7FFF4-FBDE-4D37-A38A-4B7CB621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F1E7FFF4-FBDE-4D37-A38A-4B7CB6217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A182A9-64BF-4F6D-8448-C692CBB1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A komponensteszt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646E5F-E3FC-496E-8DB9-AC28A5678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777"/>
            <a:ext cx="5015484" cy="3660185"/>
          </a:xfrm>
        </p:spPr>
        <p:txBody>
          <a:bodyPr>
            <a:normAutofit/>
          </a:bodyPr>
          <a:lstStyle/>
          <a:p>
            <a:r>
              <a:rPr lang="hu-HU" sz="2200" dirty="0"/>
              <a:t>A komponensteszt a rendszer önálló részeit teszteli általában a forráskód ismeretében (fehér dobozos tesztelés).</a:t>
            </a:r>
          </a:p>
          <a:p>
            <a:r>
              <a:rPr lang="hu-HU" sz="2200" dirty="0"/>
              <a:t>Gyakori fajtái:</a:t>
            </a:r>
          </a:p>
          <a:p>
            <a:pPr lvl="1">
              <a:buFont typeface="+mj-lt"/>
              <a:buAutoNum type="arabicPeriod"/>
            </a:pPr>
            <a:r>
              <a:rPr lang="hu-HU" sz="2200" dirty="0"/>
              <a:t> unit-teszt,</a:t>
            </a:r>
          </a:p>
          <a:p>
            <a:pPr lvl="1">
              <a:buFont typeface="+mj-lt"/>
              <a:buAutoNum type="arabicPeriod"/>
            </a:pPr>
            <a:r>
              <a:rPr lang="hu-HU" sz="2200" dirty="0"/>
              <a:t> modulteszt.</a:t>
            </a:r>
          </a:p>
        </p:txBody>
      </p:sp>
      <p:pic>
        <p:nvPicPr>
          <p:cNvPr id="11" name="Kép 10" descr="A képen szöveg, macska látható&#10;&#10;Automatikusan generált leírás">
            <a:extLst>
              <a:ext uri="{FF2B5EF4-FFF2-40B4-BE49-F238E27FC236}">
                <a16:creationId xmlns:a16="http://schemas.microsoft.com/office/drawing/2014/main" id="{F2435863-E62B-4FFF-B3A8-272581A6A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4"/>
          <a:stretch/>
        </p:blipFill>
        <p:spPr>
          <a:xfrm>
            <a:off x="6338316" y="2516777"/>
            <a:ext cx="5015484" cy="3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D6C03A-7330-43E0-9A0E-59373112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hu-HU" dirty="0"/>
              <a:t>Integrációs teszt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BEB3C-7837-4243-B8B3-53C5B51E7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r>
              <a:rPr lang="hu-HU" sz="2200" dirty="0">
                <a:solidFill>
                  <a:schemeClr val="bg1"/>
                </a:solidFill>
              </a:rPr>
              <a:t>Az integrációs teszt során a komponensek közti interfészeket, az operációs rendszer és a rendszer közti interfészt, illetve más rendszerek felé nyújtott interfészeket tesztelik. </a:t>
            </a:r>
          </a:p>
          <a:p>
            <a:r>
              <a:rPr lang="hu-HU" sz="2200" dirty="0">
                <a:solidFill>
                  <a:schemeClr val="bg1"/>
                </a:solidFill>
              </a:rPr>
              <a:t>Legismertebb típusai:</a:t>
            </a:r>
          </a:p>
          <a:p>
            <a:pPr lvl="1">
              <a:buFont typeface="+mj-lt"/>
              <a:buAutoNum type="arabicPeriod"/>
            </a:pPr>
            <a:r>
              <a:rPr lang="hu-HU" sz="2200" dirty="0">
                <a:solidFill>
                  <a:schemeClr val="bg1"/>
                </a:solidFill>
              </a:rPr>
              <a:t>Komponens – komponens integrációs teszt</a:t>
            </a:r>
          </a:p>
          <a:p>
            <a:pPr lvl="1">
              <a:buFont typeface="+mj-lt"/>
              <a:buAutoNum type="arabicPeriod"/>
            </a:pPr>
            <a:r>
              <a:rPr lang="hu-HU" sz="2200" dirty="0">
                <a:solidFill>
                  <a:schemeClr val="bg1"/>
                </a:solidFill>
              </a:rPr>
              <a:t>Rendszer – rendszer integrációs teszt</a:t>
            </a:r>
            <a:endParaRPr lang="hu-HU" sz="2200" dirty="0">
              <a:solidFill>
                <a:schemeClr val="bg1"/>
              </a:solidFill>
              <a:hlinkClick r:id="rId3"/>
            </a:endParaRPr>
          </a:p>
        </p:txBody>
      </p:sp>
      <p:pic>
        <p:nvPicPr>
          <p:cNvPr id="18" name="Kép 17" descr="A képen fal, beltéri, lőfegyver látható&#10;&#10;Automatikusan generált leírás">
            <a:extLst>
              <a:ext uri="{FF2B5EF4-FFF2-40B4-BE49-F238E27FC236}">
                <a16:creationId xmlns:a16="http://schemas.microsoft.com/office/drawing/2014/main" id="{09D2F295-CEC2-4E3D-94F4-A63023A1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71" y="326810"/>
            <a:ext cx="6028943" cy="60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09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0E8261-4C84-4DA1-88E9-F26C4CDA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Rendszerteszt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302783-1E26-4E6A-8254-FFA316E1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777"/>
            <a:ext cx="5015484" cy="3660185"/>
          </a:xfrm>
        </p:spPr>
        <p:txBody>
          <a:bodyPr>
            <a:normAutofit/>
          </a:bodyPr>
          <a:lstStyle/>
          <a:p>
            <a:r>
              <a:rPr lang="hu-HU" sz="2200" dirty="0"/>
              <a:t>A kész szoftverterméket teszteli</a:t>
            </a:r>
          </a:p>
          <a:p>
            <a:r>
              <a:rPr lang="hu-HU" sz="2200" dirty="0"/>
              <a:t>A következőknek kell megfelelnie: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200" dirty="0"/>
              <a:t>követelmény specifikáció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200" dirty="0"/>
              <a:t>funkcionális specifikáció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200" dirty="0"/>
              <a:t>rendszerterv</a:t>
            </a:r>
          </a:p>
          <a:p>
            <a:r>
              <a:rPr lang="hu-HU" sz="2200" dirty="0"/>
              <a:t>Gyakran fekete dobozos teszt.</a:t>
            </a:r>
          </a:p>
          <a:p>
            <a:r>
              <a:rPr lang="hu-HU" sz="2200" dirty="0"/>
              <a:t>Gyakran független cég végzi (</a:t>
            </a:r>
            <a:r>
              <a:rPr lang="hu-HU" sz="2200" dirty="0" err="1"/>
              <a:t>bug</a:t>
            </a:r>
            <a:r>
              <a:rPr lang="hu-HU" sz="2200" dirty="0"/>
              <a:t> </a:t>
            </a:r>
            <a:r>
              <a:rPr lang="hu-HU" sz="2200" dirty="0" err="1"/>
              <a:t>tracking</a:t>
            </a:r>
            <a:r>
              <a:rPr lang="hu-HU" sz="2200" dirty="0"/>
              <a:t>).</a:t>
            </a:r>
          </a:p>
        </p:txBody>
      </p:sp>
      <p:pic>
        <p:nvPicPr>
          <p:cNvPr id="5" name="Kép 4" descr="A képen szöveg, személy, kültéri, lány látható&#10;&#10;Automatikusan generált leírás">
            <a:extLst>
              <a:ext uri="{FF2B5EF4-FFF2-40B4-BE49-F238E27FC236}">
                <a16:creationId xmlns:a16="http://schemas.microsoft.com/office/drawing/2014/main" id="{B2A12AEA-1968-47F4-A8BD-70A8046DD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" b="960"/>
          <a:stretch/>
        </p:blipFill>
        <p:spPr>
          <a:xfrm>
            <a:off x="6827413" y="2516777"/>
            <a:ext cx="3599316" cy="35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545CFD-7511-453C-B79B-C2A72D89A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Átvételi teszt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E9711A-5D1E-4261-BE20-CCFA579D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516777"/>
            <a:ext cx="10802113" cy="36601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Az egész rendszert teszteli, de ezt már a végfelhasználók végzik.</a:t>
            </a:r>
          </a:p>
          <a:p>
            <a:r>
              <a:rPr lang="hu-HU" sz="2000" dirty="0"/>
              <a:t>Legismertebb fajtái a következők: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000" dirty="0"/>
              <a:t>alfa teszt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000" dirty="0"/>
              <a:t>béta teszt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000" dirty="0"/>
              <a:t>felhasználói átvételi teszt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000" dirty="0"/>
              <a:t>üzemeltetői átvételi teszt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4C924D6-40DF-4E8A-92C2-4B217DCBD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0131" r="1609" b="21769"/>
          <a:stretch/>
        </p:blipFill>
        <p:spPr>
          <a:xfrm>
            <a:off x="548639" y="2207796"/>
            <a:ext cx="11183872" cy="37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89527958-80B4-434D-8906-37960A799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4D1178-353E-40EF-8AAD-87C66595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hu-HU" dirty="0"/>
              <a:t>A mai óra anyaga…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42375F-57BE-4412-9DBE-B64B790A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4000" dirty="0">
                <a:solidFill>
                  <a:schemeClr val="bg1"/>
                </a:solidFill>
              </a:rPr>
              <a:t>A tesztelés alapfogalmai</a:t>
            </a:r>
          </a:p>
          <a:p>
            <a:pPr marL="0" indent="0">
              <a:buNone/>
            </a:pPr>
            <a:r>
              <a:rPr lang="hu-HU" sz="4000" dirty="0">
                <a:solidFill>
                  <a:schemeClr val="bg1"/>
                </a:solidFill>
              </a:rPr>
              <a:t>Céljai</a:t>
            </a:r>
          </a:p>
          <a:p>
            <a:pPr marL="0" indent="0">
              <a:buNone/>
            </a:pPr>
            <a:r>
              <a:rPr lang="hu-HU" sz="4000" dirty="0">
                <a:solidFill>
                  <a:schemeClr val="bg1"/>
                </a:solidFill>
              </a:rPr>
              <a:t>Alapelvei</a:t>
            </a:r>
          </a:p>
          <a:p>
            <a:pPr marL="0" indent="0">
              <a:buNone/>
            </a:pPr>
            <a:r>
              <a:rPr lang="hu-HU" sz="4000" dirty="0">
                <a:solidFill>
                  <a:schemeClr val="bg1"/>
                </a:solidFill>
              </a:rPr>
              <a:t>Tesztelési technikák</a:t>
            </a:r>
          </a:p>
          <a:p>
            <a:pPr marL="0" indent="0">
              <a:buNone/>
            </a:pPr>
            <a:r>
              <a:rPr lang="hu-HU" sz="4000" dirty="0">
                <a:solidFill>
                  <a:schemeClr val="bg1"/>
                </a:solidFill>
              </a:rPr>
              <a:t>A tesztelés szintjei</a:t>
            </a:r>
          </a:p>
        </p:txBody>
      </p:sp>
    </p:spTree>
    <p:extLst>
      <p:ext uri="{BB962C8B-B14F-4D97-AF65-F5344CB8AC3E}">
        <p14:creationId xmlns:p14="http://schemas.microsoft.com/office/powerpoint/2010/main" val="330768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C66CDC-300A-4ABD-8FB6-12C3F9CF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hu-HU" dirty="0"/>
              <a:t>A tesztelés alapfogalmai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7A77A4-783B-4B7A-B0C6-10BC8FEA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Tesztelésre azért van szükség, hogy a szoftver termékben meglévő hibákat még az üzembe helyezés előtt megtaláljuk, ezzel növeljük a termék minőségét, megbízhatóságát.</a:t>
            </a:r>
          </a:p>
        </p:txBody>
      </p:sp>
    </p:spTree>
    <p:extLst>
      <p:ext uri="{BB962C8B-B14F-4D97-AF65-F5344CB8AC3E}">
        <p14:creationId xmlns:p14="http://schemas.microsoft.com/office/powerpoint/2010/main" val="2593299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38F645-D2C5-4B33-A9B8-2AFF89A4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hu-HU" dirty="0"/>
              <a:t>A tesztelés alapfogalmai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6743ED-655B-441F-A379-59D6F772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2200">
                <a:solidFill>
                  <a:schemeClr val="bg1"/>
                </a:solidFill>
              </a:rPr>
              <a:t>Abban szinte biztosak lehetünk, hogy a szoftverben van hiba, hiszen azt emberek fejlesztik és az emberek hibáznak.</a:t>
            </a:r>
          </a:p>
        </p:txBody>
      </p:sp>
    </p:spTree>
    <p:extLst>
      <p:ext uri="{BB962C8B-B14F-4D97-AF65-F5344CB8AC3E}">
        <p14:creationId xmlns:p14="http://schemas.microsoft.com/office/powerpoint/2010/main" val="76328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02A37D-954D-4BBC-BD83-44874B2A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hu-HU" dirty="0"/>
              <a:t>A tesztelés alapfogalmai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1DA5D-8978-45F5-983D-320946D9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… abban viszont nem lehetünk biztosak, hogy tesztelés után nem marad hiba.</a:t>
            </a:r>
          </a:p>
          <a:p>
            <a:pPr marL="0" indent="0">
              <a:buNone/>
            </a:pPr>
            <a:r>
              <a:rPr lang="hu-HU" sz="2200" dirty="0">
                <a:solidFill>
                  <a:schemeClr val="bg1"/>
                </a:solidFill>
              </a:rPr>
              <a:t>A teszteléssel tehát nő a program megbízhatósága, de sosem lesz 100%-os.</a:t>
            </a:r>
          </a:p>
        </p:txBody>
      </p:sp>
    </p:spTree>
    <p:extLst>
      <p:ext uri="{BB962C8B-B14F-4D97-AF65-F5344CB8AC3E}">
        <p14:creationId xmlns:p14="http://schemas.microsoft.com/office/powerpoint/2010/main" val="127523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D8C0AFED-BE05-4091-B31B-1AC17041B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Kép 10" descr="A képen személy, fal, beltéri, férfi látható&#10;&#10;Automatikusan generált leírás">
            <a:extLst>
              <a:ext uri="{FF2B5EF4-FFF2-40B4-BE49-F238E27FC236}">
                <a16:creationId xmlns:a16="http://schemas.microsoft.com/office/drawing/2014/main" id="{621E915D-0469-477D-8099-DEEDBA4E5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87" y="385651"/>
            <a:ext cx="3636792" cy="3685717"/>
          </a:xfrm>
          <a:prstGeom prst="rect">
            <a:avLst/>
          </a:prstGeom>
        </p:spPr>
      </p:pic>
      <p:pic>
        <p:nvPicPr>
          <p:cNvPr id="13" name="Kép 12" descr="A képen szöveg, beltéri, konyha, áruház látható&#10;&#10;Automatikusan generált leírás">
            <a:extLst>
              <a:ext uri="{FF2B5EF4-FFF2-40B4-BE49-F238E27FC236}">
                <a16:creationId xmlns:a16="http://schemas.microsoft.com/office/drawing/2014/main" id="{3F72C5A3-0E2A-4946-A86B-5B30F5C20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1" y="212651"/>
            <a:ext cx="5799018" cy="3043349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BD8022E5-F541-4860-A7DF-B85B4A72F4F8}"/>
              </a:ext>
            </a:extLst>
          </p:cNvPr>
          <p:cNvSpPr/>
          <p:nvPr/>
        </p:nvSpPr>
        <p:spPr>
          <a:xfrm rot="21071017">
            <a:off x="7611050" y="4562895"/>
            <a:ext cx="267893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9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3B137"/>
                </a:highlight>
              </a:rPr>
              <a:t>1947</a:t>
            </a:r>
          </a:p>
        </p:txBody>
      </p:sp>
    </p:spTree>
    <p:extLst>
      <p:ext uri="{BB962C8B-B14F-4D97-AF65-F5344CB8AC3E}">
        <p14:creationId xmlns:p14="http://schemas.microsoft.com/office/powerpoint/2010/main" val="35967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Képtalálatok a következőre: porsche">
            <a:hlinkClick r:id="rId3"/>
            <a:extLst>
              <a:ext uri="{FF2B5EF4-FFF2-40B4-BE49-F238E27FC236}">
                <a16:creationId xmlns:a16="http://schemas.microsoft.com/office/drawing/2014/main" id="{06AAC5E7-D5FE-43BF-8E3A-A01900A8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216150"/>
            <a:ext cx="2809875" cy="1484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éptalálatok a következőre: trabant">
            <a:hlinkClick r:id="rId5"/>
            <a:extLst>
              <a:ext uri="{FF2B5EF4-FFF2-40B4-BE49-F238E27FC236}">
                <a16:creationId xmlns:a16="http://schemas.microsoft.com/office/drawing/2014/main" id="{7448F8BB-E732-4422-9080-45A9B6DC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216150"/>
            <a:ext cx="2252663" cy="1484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éptalálatok a következőre: transporter">
            <a:hlinkClick r:id="rId7"/>
            <a:extLst>
              <a:ext uri="{FF2B5EF4-FFF2-40B4-BE49-F238E27FC236}">
                <a16:creationId xmlns:a16="http://schemas.microsoft.com/office/drawing/2014/main" id="{E0B7D7C5-0FB8-4C78-8B3D-B5274D24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2216150"/>
            <a:ext cx="2332038" cy="1484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éptalálatok a következőre: kombi">
            <a:hlinkClick r:id="rId9"/>
            <a:extLst>
              <a:ext uri="{FF2B5EF4-FFF2-40B4-BE49-F238E27FC236}">
                <a16:creationId xmlns:a16="http://schemas.microsoft.com/office/drawing/2014/main" id="{C9452071-16BB-4155-8141-405EF54C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838" y="2216150"/>
            <a:ext cx="2260600" cy="1484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éptalálatok a következőre: tesla elon">
            <a:hlinkClick r:id="rId11"/>
            <a:extLst>
              <a:ext uri="{FF2B5EF4-FFF2-40B4-BE49-F238E27FC236}">
                <a16:creationId xmlns:a16="http://schemas.microsoft.com/office/drawing/2014/main" id="{F69A2A21-1A50-4FD1-ADAE-EBD52CED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3768725"/>
            <a:ext cx="3009900" cy="2239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ok a következőre: wv minibus">
            <a:hlinkClick r:id="rId13"/>
            <a:extLst>
              <a:ext uri="{FF2B5EF4-FFF2-40B4-BE49-F238E27FC236}">
                <a16:creationId xmlns:a16="http://schemas.microsoft.com/office/drawing/2014/main" id="{9A402732-B480-4339-906F-63CFFA8F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3768725"/>
            <a:ext cx="3355975" cy="2239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éptalálatok a következőre: uaz">
            <a:hlinkClick r:id="rId15"/>
            <a:extLst>
              <a:ext uri="{FF2B5EF4-FFF2-40B4-BE49-F238E27FC236}">
                <a16:creationId xmlns:a16="http://schemas.microsoft.com/office/drawing/2014/main" id="{2C2D2CD1-4851-4B65-8795-ED90FCD2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768725"/>
            <a:ext cx="3355975" cy="2239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6B2019A-74DD-497F-98BF-A578EA0D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Példa</a:t>
            </a:r>
          </a:p>
        </p:txBody>
      </p:sp>
    </p:spTree>
    <p:extLst>
      <p:ext uri="{BB962C8B-B14F-4D97-AF65-F5344CB8AC3E}">
        <p14:creationId xmlns:p14="http://schemas.microsoft.com/office/powerpoint/2010/main" val="3322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Kép 16">
            <a:extLst>
              <a:ext uri="{FF2B5EF4-FFF2-40B4-BE49-F238E27FC236}">
                <a16:creationId xmlns:a16="http://schemas.microsoft.com/office/drawing/2014/main" id="{DB5EC383-C678-4EB8-B74E-BE6F40AD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" y="1378988"/>
            <a:ext cx="12177672" cy="518159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5D0B89EF-A5C6-4CE7-8B55-AEFAE46037FD}"/>
              </a:ext>
            </a:extLst>
          </p:cNvPr>
          <p:cNvSpPr/>
          <p:nvPr/>
        </p:nvSpPr>
        <p:spPr>
          <a:xfrm>
            <a:off x="1803936" y="1525750"/>
            <a:ext cx="24792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16AF95"/>
                </a:solidFill>
              </a:rPr>
              <a:t>Hibák megelőzése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47D91BF-4AE8-4554-996A-B14C190F7EB6}"/>
              </a:ext>
            </a:extLst>
          </p:cNvPr>
          <p:cNvSpPr/>
          <p:nvPr/>
        </p:nvSpPr>
        <p:spPr>
          <a:xfrm>
            <a:off x="769858" y="2620260"/>
            <a:ext cx="25246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F3B137"/>
                </a:solidFill>
              </a:rPr>
              <a:t>Hibák megtalálása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A9AF2F4-B3B1-41B1-8C74-452D4707C032}"/>
              </a:ext>
            </a:extLst>
          </p:cNvPr>
          <p:cNvSpPr/>
          <p:nvPr/>
        </p:nvSpPr>
        <p:spPr>
          <a:xfrm>
            <a:off x="7909727" y="1525750"/>
            <a:ext cx="25247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AAC372"/>
                </a:solidFill>
              </a:rPr>
              <a:t>Termék értékelése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60D145E-9524-4625-8E74-24A370BE5848}"/>
              </a:ext>
            </a:extLst>
          </p:cNvPr>
          <p:cNvSpPr/>
          <p:nvPr/>
        </p:nvSpPr>
        <p:spPr>
          <a:xfrm>
            <a:off x="8887518" y="2620260"/>
            <a:ext cx="22224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F8AE3C"/>
                </a:solidFill>
              </a:rPr>
              <a:t>Követelmények </a:t>
            </a:r>
          </a:p>
          <a:p>
            <a:pPr algn="ctr"/>
            <a:r>
              <a:rPr lang="hu-HU" sz="2400" b="1" cap="none" spc="0" dirty="0">
                <a:ln w="0"/>
                <a:solidFill>
                  <a:srgbClr val="F8AE3C"/>
                </a:solidFill>
              </a:rPr>
              <a:t>ellenőrzése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751E3F1-26AE-4822-82F5-B15C6ACD1A7C}"/>
              </a:ext>
            </a:extLst>
          </p:cNvPr>
          <p:cNvSpPr/>
          <p:nvPr/>
        </p:nvSpPr>
        <p:spPr>
          <a:xfrm>
            <a:off x="8405091" y="3854395"/>
            <a:ext cx="343592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CE503A"/>
                </a:solidFill>
              </a:rPr>
              <a:t>Teszt objektum érvényesítése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2B0A04A-47C5-45A9-BC7E-0AAC5AA3B6B8}"/>
              </a:ext>
            </a:extLst>
          </p:cNvPr>
          <p:cNvSpPr/>
          <p:nvPr/>
        </p:nvSpPr>
        <p:spPr>
          <a:xfrm>
            <a:off x="7128697" y="5919416"/>
            <a:ext cx="40867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57687E"/>
                </a:solidFill>
              </a:rPr>
              <a:t>Bizalom építése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D34F0A3E-3D71-4A81-9865-B1D7DCCD7905}"/>
              </a:ext>
            </a:extLst>
          </p:cNvPr>
          <p:cNvSpPr/>
          <p:nvPr/>
        </p:nvSpPr>
        <p:spPr>
          <a:xfrm>
            <a:off x="686334" y="5919416"/>
            <a:ext cx="40867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95A7B5"/>
                </a:solidFill>
              </a:rPr>
              <a:t>Kockázat csökkentése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ADCC36D4-78B3-4457-906C-D4C9F3AF8207}"/>
              </a:ext>
            </a:extLst>
          </p:cNvPr>
          <p:cNvSpPr/>
          <p:nvPr/>
        </p:nvSpPr>
        <p:spPr>
          <a:xfrm>
            <a:off x="-11236" y="3964707"/>
            <a:ext cx="4086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 dirty="0">
                <a:ln w="0"/>
                <a:solidFill>
                  <a:srgbClr val="17AE97"/>
                </a:solidFill>
              </a:rPr>
              <a:t>Információ megosztás a felek között</a:t>
            </a:r>
          </a:p>
        </p:txBody>
      </p:sp>
      <p:sp>
        <p:nvSpPr>
          <p:cNvPr id="18" name="Cím 1">
            <a:extLst>
              <a:ext uri="{FF2B5EF4-FFF2-40B4-BE49-F238E27FC236}">
                <a16:creationId xmlns:a16="http://schemas.microsoft.com/office/drawing/2014/main" id="{CB460DC9-AAAD-42FB-BDCA-4ABC8F35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64"/>
            <a:ext cx="10515600" cy="1598325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57687E"/>
                </a:solidFill>
              </a:rPr>
              <a:t>A tesztelés céljai</a:t>
            </a:r>
          </a:p>
        </p:txBody>
      </p:sp>
    </p:spTree>
    <p:extLst>
      <p:ext uri="{BB962C8B-B14F-4D97-AF65-F5344CB8AC3E}">
        <p14:creationId xmlns:p14="http://schemas.microsoft.com/office/powerpoint/2010/main" val="40913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A83956C-54A6-409C-BBE1-AD5795C7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hu-HU" dirty="0"/>
              <a:t>A tesztelés alapelvei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1DDEA4-32B4-480D-A968-BC1EDE76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817"/>
            <a:ext cx="10515504" cy="44031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200" dirty="0"/>
              <a:t>A tesztelés hibák jelenlétét jelzi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Nem lehetséges kimerítő teszt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Korai teszt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Hibák csoportosulása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A féregirtó paradoxon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A tesztelés függ a körülményektől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A hibátlan rendszer téveszméje</a:t>
            </a:r>
          </a:p>
        </p:txBody>
      </p:sp>
    </p:spTree>
    <p:extLst>
      <p:ext uri="{BB962C8B-B14F-4D97-AF65-F5344CB8AC3E}">
        <p14:creationId xmlns:p14="http://schemas.microsoft.com/office/powerpoint/2010/main" val="3509931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1732</Words>
  <Application>Microsoft Office PowerPoint</Application>
  <PresentationFormat>Szélesvásznú</PresentationFormat>
  <Paragraphs>191</Paragraphs>
  <Slides>18</Slides>
  <Notes>14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Office-téma</vt:lpstr>
      <vt:lpstr>Szoftvertesztelés</vt:lpstr>
      <vt:lpstr>A mai óra anyaga…</vt:lpstr>
      <vt:lpstr>A tesztelés alapfogalmai</vt:lpstr>
      <vt:lpstr>A tesztelés alapfogalmai</vt:lpstr>
      <vt:lpstr>A tesztelés alapfogalmai</vt:lpstr>
      <vt:lpstr>PowerPoint-bemutató</vt:lpstr>
      <vt:lpstr>Példa</vt:lpstr>
      <vt:lpstr>A tesztelés céljai</vt:lpstr>
      <vt:lpstr>A tesztelés alapelvei</vt:lpstr>
      <vt:lpstr>Tesztelési technikák</vt:lpstr>
      <vt:lpstr>Fekete dobozos tesztelés</vt:lpstr>
      <vt:lpstr>Fehér dobozos tesztelés</vt:lpstr>
      <vt:lpstr>A tesztelés szintjei</vt:lpstr>
      <vt:lpstr>A komponensteszt</vt:lpstr>
      <vt:lpstr>Integrációs teszt</vt:lpstr>
      <vt:lpstr>Rendszerteszt </vt:lpstr>
      <vt:lpstr>Átvételi teszt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Szoftvertesztelés</dc:title>
  <dc:creator>Nemes Tamás</dc:creator>
  <cp:lastModifiedBy>Admin</cp:lastModifiedBy>
  <cp:revision>104</cp:revision>
  <dcterms:created xsi:type="dcterms:W3CDTF">2021-02-05T15:56:11Z</dcterms:created>
  <dcterms:modified xsi:type="dcterms:W3CDTF">2022-01-31T15:34:07Z</dcterms:modified>
</cp:coreProperties>
</file>